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10"/>
  </p:notesMasterIdLst>
  <p:handoutMasterIdLst>
    <p:handoutMasterId r:id="rId11"/>
  </p:handoutMasterIdLst>
  <p:sldIdLst>
    <p:sldId id="269" r:id="rId5"/>
    <p:sldId id="270" r:id="rId6"/>
    <p:sldId id="271" r:id="rId7"/>
    <p:sldId id="272" r:id="rId8"/>
    <p:sldId id="273" r:id="rId9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1770307-6B91-438D-A46B-D95BE458A4C6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2021-10-05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E15FE1-EE89-40D2-8831-5BB566018002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4E81925-CA98-455D-A45B-7A71D36D905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492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2338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4904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394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그룹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3C764F-AFD9-4328-AE14-0572014F136E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80E0B4-56F3-442E-92EF-031FA2A69B8A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ABEC9-6D1B-4452-B4D9-0C5AB76A7B41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2AB43E-9FE1-4236-B7C5-940BF40C56BE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그룹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직선 연결선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fld id="{1958A2C8-5E47-4554-B75C-B6E8D461932C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D66626-5F19-4E4E-807B-0173E9D7B18A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64CD448-B973-4753-ACDB-BD22860D24C5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E5C8B0-7B74-4D2E-A735-E7DAFBD471C0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E0734A4-BC19-497F-8566-A77BECFF0BBA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6DEC835-4845-4C30-8EDC-97E7CD2DA91F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2" name="직사각형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7B3ACFA-1D78-44F7-B45F-945D3331BF4E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0" name="직사각형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6012827-CF52-426C-8712-73977BF23717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배경에 있는 흰색 실크 레이어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직사각형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 rtlCol="0">
            <a:normAutofit/>
          </a:bodyPr>
          <a:lstStyle/>
          <a:p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세마포어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뮤텍스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-KR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Jiwon</a:t>
            </a:r>
            <a:r>
              <a:rPr lang="ko-KR" altLang="en-US" dirty="0"/>
              <a:t> </a:t>
            </a:r>
            <a:r>
              <a:rPr lang="en-US" altLang="ko-KR" dirty="0" smtClean="0"/>
              <a:t>oh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상호배제</a:t>
            </a:r>
            <a:r>
              <a:rPr lang="en-US" altLang="ko-KR" dirty="0" smtClean="0"/>
              <a:t>(</a:t>
            </a:r>
            <a:r>
              <a:rPr lang="en-US" altLang="ko-KR" dirty="0" smtClean="0"/>
              <a:t>Mutual Exclusion)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5017089"/>
            <a:ext cx="10739566" cy="1119942"/>
            <a:chOff x="1969688" y="3556888"/>
            <a:chExt cx="1966804" cy="167382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동시 프로그래밍</a:t>
            </a:r>
            <a:r>
              <a:rPr lang="en-US" altLang="ko-KR" dirty="0"/>
              <a:t>(</a:t>
            </a:r>
            <a:r>
              <a:rPr lang="ko-KR" altLang="en-US" dirty="0"/>
              <a:t>여러 개의 계산들을 병행 처리</a:t>
            </a:r>
            <a:r>
              <a:rPr lang="en-US" altLang="ko-KR" dirty="0"/>
              <a:t>)</a:t>
            </a:r>
            <a:r>
              <a:rPr lang="ko-KR" altLang="en-US" dirty="0"/>
              <a:t>에서 공유 불가능한 자원</a:t>
            </a:r>
            <a:r>
              <a:rPr lang="en-US" altLang="ko-KR" dirty="0"/>
              <a:t>(</a:t>
            </a:r>
            <a:r>
              <a:rPr lang="ko-KR" altLang="en-US" dirty="0"/>
              <a:t>동시에 접근해서는 안되는 공유 자원</a:t>
            </a:r>
            <a:r>
              <a:rPr lang="en-US" altLang="ko-KR" dirty="0"/>
              <a:t>)</a:t>
            </a:r>
            <a:r>
              <a:rPr lang="ko-KR" altLang="en-US" dirty="0"/>
              <a:t>의 동시 사용을 피하기 위해 사용되는 알고리즘으로</a:t>
            </a:r>
            <a:r>
              <a:rPr lang="en-US" altLang="ko-KR" dirty="0"/>
              <a:t>, </a:t>
            </a:r>
            <a:r>
              <a:rPr lang="ko-KR" altLang="en-US" dirty="0"/>
              <a:t>임계 구역</a:t>
            </a:r>
            <a:r>
              <a:rPr lang="en-US" altLang="ko-KR" dirty="0"/>
              <a:t>(Critical section)</a:t>
            </a:r>
            <a:r>
              <a:rPr lang="ko-KR" altLang="en-US" dirty="0"/>
              <a:t>으로 불리는 코드 영역에 의해 구현된다</a:t>
            </a:r>
            <a:r>
              <a:rPr lang="en-US" altLang="ko-KR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endParaRPr lang="en-US" altLang="ko-KR" dirty="0" smtClean="0"/>
          </a:p>
          <a:p>
            <a:r>
              <a:rPr lang="ko-KR" altLang="en-US" dirty="0" smtClean="0"/>
              <a:t>즉</a:t>
            </a:r>
            <a:r>
              <a:rPr lang="en-US" altLang="ko-KR" dirty="0"/>
              <a:t>, A</a:t>
            </a:r>
            <a:r>
              <a:rPr lang="ko-KR" altLang="en-US" dirty="0"/>
              <a:t>가 화장실 열쇠를 가지고 화장실</a:t>
            </a:r>
            <a:r>
              <a:rPr lang="en-US" altLang="ko-KR" dirty="0"/>
              <a:t>(</a:t>
            </a:r>
            <a:r>
              <a:rPr lang="ko-KR" altLang="en-US" dirty="0"/>
              <a:t>공유 자원</a:t>
            </a:r>
            <a:r>
              <a:rPr lang="en-US" altLang="ko-KR" dirty="0"/>
              <a:t>)</a:t>
            </a:r>
            <a:r>
              <a:rPr lang="ko-KR" altLang="en-US" dirty="0"/>
              <a:t>에 걸린 잠금</a:t>
            </a:r>
            <a:r>
              <a:rPr lang="en-US" altLang="ko-KR" dirty="0"/>
              <a:t>(</a:t>
            </a:r>
            <a:r>
              <a:rPr lang="ko-KR" altLang="en-US" dirty="0"/>
              <a:t>임계 영역</a:t>
            </a:r>
            <a:r>
              <a:rPr lang="en-US" altLang="ko-KR" dirty="0"/>
              <a:t>)</a:t>
            </a:r>
            <a:r>
              <a:rPr lang="ko-KR" altLang="en-US" dirty="0"/>
              <a:t>을 풀고 이용 중이라면</a:t>
            </a:r>
            <a:r>
              <a:rPr lang="en-US" altLang="ko-KR" dirty="0"/>
              <a:t>, </a:t>
            </a:r>
            <a:r>
              <a:rPr lang="ko-KR" altLang="en-US" dirty="0"/>
              <a:t>화장실을 이용하려던 </a:t>
            </a:r>
            <a:r>
              <a:rPr lang="en-US" altLang="ko-KR" dirty="0"/>
              <a:t>B</a:t>
            </a:r>
            <a:r>
              <a:rPr lang="ko-KR" altLang="en-US" dirty="0"/>
              <a:t>는 화장실 열쇠가 반납될 때까지 잠금 장치</a:t>
            </a:r>
            <a:r>
              <a:rPr lang="en-US" altLang="ko-KR" dirty="0"/>
              <a:t>(</a:t>
            </a:r>
            <a:r>
              <a:rPr lang="ko-KR" altLang="en-US" dirty="0"/>
              <a:t>임계 영역</a:t>
            </a:r>
            <a:r>
              <a:rPr lang="en-US" altLang="ko-KR" dirty="0"/>
              <a:t>)</a:t>
            </a:r>
            <a:r>
              <a:rPr lang="ko-KR" altLang="en-US" dirty="0"/>
              <a:t>을 풀지도 못한다</a:t>
            </a:r>
            <a:r>
              <a:rPr lang="en-US" altLang="ko-KR" dirty="0"/>
              <a:t>. </a:t>
            </a:r>
            <a:r>
              <a:rPr lang="ko-KR" altLang="en-US" dirty="0"/>
              <a:t>대기하다 추후에 </a:t>
            </a:r>
            <a:r>
              <a:rPr lang="en-US" altLang="ko-KR" dirty="0"/>
              <a:t>A</a:t>
            </a:r>
            <a:r>
              <a:rPr lang="ko-KR" altLang="en-US" dirty="0"/>
              <a:t>가 화장실 열쇠를 반환하면 그때서야 잠금 장치를 풀고 자원을 이용할 수 있게 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이러한 </a:t>
            </a:r>
            <a:r>
              <a:rPr lang="ko-KR" altLang="en-US" dirty="0" err="1" smtClean="0"/>
              <a:t>상호배제</a:t>
            </a:r>
            <a:r>
              <a:rPr lang="ko-KR" altLang="en-US" dirty="0" smtClean="0"/>
              <a:t> 문제를 해결하기 위한 종류로 </a:t>
            </a:r>
            <a:r>
              <a:rPr lang="ko-KR" altLang="en-US" dirty="0" err="1" smtClean="0"/>
              <a:t>뮤텍스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세마포어가</a:t>
            </a:r>
            <a:r>
              <a:rPr lang="ko-KR" altLang="en-US" dirty="0" smtClean="0"/>
              <a:t>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5793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뮤텍스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4331289"/>
            <a:ext cx="10739566" cy="1374919"/>
            <a:chOff x="1969688" y="3556888"/>
            <a:chExt cx="1966804" cy="205490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93796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화장실이 하나 뿐인 식당과 비슷하다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화장실을 사용하는 인원은 열쇠를 가지고 있고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용건이 끝나면 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counter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에 줄을 서 있는 인원에게 열쇠를 넘기는 방식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화장실을 이용하는 사람은 프로세스 혹은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쓰레드이며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화장실은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공유자원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화장실 키는 접근하기 위한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오브젝트라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설명할 수 있다</a:t>
              </a:r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세마포어와의 차이로는 열쇠가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하나뿐이라느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점으로 동시에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여러명이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사용할 수 없음을 의미한다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339" y="2014194"/>
            <a:ext cx="3528646" cy="219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805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세마포어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726217" y="5324819"/>
            <a:ext cx="10739566" cy="111994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964" y="1778827"/>
            <a:ext cx="3923567" cy="1521806"/>
          </a:xfrm>
          <a:prstGeom prst="rect">
            <a:avLst/>
          </a:prstGeom>
        </p:spPr>
      </p:pic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1066800" y="3710354"/>
            <a:ext cx="10058400" cy="2324686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 err="1" smtClean="0"/>
              <a:t>뮤택스와</a:t>
            </a:r>
            <a:r>
              <a:rPr lang="ko-KR" altLang="en-US" dirty="0" smtClean="0"/>
              <a:t> 다르게 하나의 화장실을 공유하는 것이 아닌 여러 개를 공유가 가능하다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현재</a:t>
            </a:r>
            <a:r>
              <a:rPr lang="en-US" altLang="ko-KR" dirty="0"/>
              <a:t> </a:t>
            </a:r>
            <a:r>
              <a:rPr lang="ko-KR" altLang="en-US" dirty="0" err="1" smtClean="0"/>
              <a:t>사용가능한</a:t>
            </a:r>
            <a:r>
              <a:rPr lang="ko-KR" altLang="en-US" dirty="0" smtClean="0"/>
              <a:t> 화장실의 개수를 알려주는 전광판이 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전광판을 기준으로 </a:t>
            </a:r>
            <a:r>
              <a:rPr lang="en-US" altLang="ko-KR" dirty="0" smtClean="0"/>
              <a:t>0</a:t>
            </a:r>
            <a:r>
              <a:rPr lang="ko-KR" altLang="en-US" dirty="0" smtClean="0"/>
              <a:t>보다 큰 값을 가지고 있다면 화장실을 사용할 수 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세마포어도</a:t>
            </a:r>
            <a:r>
              <a:rPr lang="ko-KR" altLang="en-US" dirty="0"/>
              <a:t> 아까와 똑같이 화장실이 </a:t>
            </a:r>
            <a:r>
              <a:rPr lang="ko-KR" altLang="en-US" dirty="0" err="1"/>
              <a:t>공유자원이며</a:t>
            </a:r>
            <a:r>
              <a:rPr lang="ko-KR" altLang="en-US" dirty="0"/>
              <a:t> 사람들이 </a:t>
            </a:r>
            <a:r>
              <a:rPr lang="ko-KR" altLang="en-US" dirty="0" err="1"/>
              <a:t>쓰레드</a:t>
            </a:r>
            <a:r>
              <a:rPr lang="en-US" altLang="ko-KR" dirty="0"/>
              <a:t>, </a:t>
            </a:r>
            <a:r>
              <a:rPr lang="ko-KR" altLang="en-US" dirty="0"/>
              <a:t>프로세스이다</a:t>
            </a:r>
            <a:r>
              <a:rPr lang="en-US" altLang="ko-KR" dirty="0"/>
              <a:t>. </a:t>
            </a:r>
            <a:r>
              <a:rPr lang="ko-KR" altLang="en-US" dirty="0"/>
              <a:t>그리고 화장실 빈칸의 개수는 현재 </a:t>
            </a:r>
            <a:r>
              <a:rPr lang="ko-KR" altLang="en-US" dirty="0" smtClean="0"/>
              <a:t>공유 자원에 </a:t>
            </a:r>
            <a:r>
              <a:rPr lang="ko-KR" altLang="en-US" dirty="0"/>
              <a:t>접근할 수 있는 </a:t>
            </a:r>
            <a:r>
              <a:rPr lang="ko-KR" altLang="en-US" dirty="0" err="1"/>
              <a:t>쓰레드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프로세스의 </a:t>
            </a:r>
            <a:r>
              <a:rPr lang="ko-KR" altLang="en-US" dirty="0"/>
              <a:t>개수를 나타낸다</a:t>
            </a:r>
            <a:r>
              <a:rPr lang="en-US" altLang="ko-KR" dirty="0"/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1644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뮤택스와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세마포어의</a:t>
            </a:r>
            <a:r>
              <a:rPr lang="ko-KR" altLang="en-US" dirty="0" smtClean="0"/>
              <a:t> 차이점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5017089"/>
            <a:ext cx="10739566" cy="1119942"/>
            <a:chOff x="1969688" y="3556888"/>
            <a:chExt cx="1966804" cy="167382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1066800" y="2712720"/>
            <a:ext cx="10058400" cy="3931920"/>
          </a:xfrm>
        </p:spPr>
        <p:txBody>
          <a:bodyPr/>
          <a:lstStyle/>
          <a:p>
            <a:r>
              <a:rPr lang="ko-KR" altLang="en-US" dirty="0" err="1" smtClean="0"/>
              <a:t>뮤텍스의</a:t>
            </a:r>
            <a:r>
              <a:rPr lang="ko-KR" altLang="en-US" dirty="0" smtClean="0"/>
              <a:t> 경우 한 </a:t>
            </a:r>
            <a:r>
              <a:rPr lang="ko-KR" altLang="en-US" dirty="0" err="1" smtClean="0"/>
              <a:t>쓰레드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프로세스에 의해 소유될 수 있는 </a:t>
            </a:r>
            <a:r>
              <a:rPr lang="en-US" altLang="ko-KR" dirty="0" smtClean="0"/>
              <a:t>key</a:t>
            </a:r>
            <a:r>
              <a:rPr lang="ko-KR" altLang="en-US" dirty="0" smtClean="0"/>
              <a:t>를 기반으로 한 </a:t>
            </a:r>
            <a:r>
              <a:rPr lang="ko-KR" altLang="en-US" dirty="0" err="1" smtClean="0"/>
              <a:t>상호배제</a:t>
            </a:r>
            <a:r>
              <a:rPr lang="ko-KR" altLang="en-US" dirty="0" smtClean="0"/>
              <a:t> 기법이다</a:t>
            </a:r>
            <a:r>
              <a:rPr lang="en-US" altLang="ko-KR" dirty="0" smtClean="0"/>
              <a:t>. (locking </a:t>
            </a:r>
            <a:r>
              <a:rPr lang="ko-KR" altLang="en-US" dirty="0" smtClean="0"/>
              <a:t>기반 메커니즘으로 오직 하나의 </a:t>
            </a:r>
            <a:r>
              <a:rPr lang="ko-KR" altLang="en-US" dirty="0" err="1" smtClean="0"/>
              <a:t>쓰레드만이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임계영역</a:t>
            </a:r>
            <a:r>
              <a:rPr lang="ko-KR" altLang="en-US" dirty="0" smtClean="0"/>
              <a:t> 접근 가능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err="1" smtClean="0"/>
              <a:t>세마포어의</a:t>
            </a:r>
            <a:r>
              <a:rPr lang="ko-KR" altLang="en-US" dirty="0" smtClean="0"/>
              <a:t> 경우 현재 공유 자원에 접근할 수 있는 </a:t>
            </a:r>
            <a:r>
              <a:rPr lang="ko-KR" altLang="en-US" dirty="0" err="1" smtClean="0"/>
              <a:t>쓰레드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프로세스의 수를 나타내는 값을 두어 </a:t>
            </a:r>
            <a:r>
              <a:rPr lang="ko-KR" altLang="en-US" dirty="0" err="1" smtClean="0"/>
              <a:t>상호배제를</a:t>
            </a:r>
            <a:r>
              <a:rPr lang="ko-KR" altLang="en-US" dirty="0" smtClean="0"/>
              <a:t> 달성하는 기법이다</a:t>
            </a:r>
            <a:r>
              <a:rPr lang="en-US" altLang="ko-KR" dirty="0" smtClean="0"/>
              <a:t>. (</a:t>
            </a:r>
            <a:r>
              <a:rPr lang="ko-KR" altLang="en-US" dirty="0" err="1" smtClean="0"/>
              <a:t>락을</a:t>
            </a:r>
            <a:r>
              <a:rPr lang="ko-KR" altLang="en-US" dirty="0" smtClean="0"/>
              <a:t> 걸지 않은 </a:t>
            </a:r>
            <a:r>
              <a:rPr lang="ko-KR" altLang="en-US" dirty="0" err="1" smtClean="0"/>
              <a:t>쓰레드도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signa</a:t>
            </a:r>
            <a:r>
              <a:rPr lang="ko-KR" altLang="en-US" dirty="0" smtClean="0"/>
              <a:t>을 통해 </a:t>
            </a:r>
            <a:r>
              <a:rPr lang="ko-KR" altLang="en-US" dirty="0" err="1" smtClean="0"/>
              <a:t>락을</a:t>
            </a:r>
            <a:r>
              <a:rPr lang="ko-KR" altLang="en-US" dirty="0" smtClean="0"/>
              <a:t> 해제할 수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카운트를 기반으로 </a:t>
            </a:r>
            <a:r>
              <a:rPr lang="ko-KR" altLang="en-US" dirty="0" err="1" smtClean="0"/>
              <a:t>임계영역에</a:t>
            </a:r>
            <a:r>
              <a:rPr lang="ko-KR" altLang="en-US" dirty="0" smtClean="0"/>
              <a:t> 접근할 수 있는 수를 확인하여 가능한 수 이상이면 </a:t>
            </a:r>
            <a:r>
              <a:rPr lang="ko-KR" altLang="en-US" dirty="0" err="1" smtClean="0"/>
              <a:t>쓰레드의</a:t>
            </a:r>
            <a:r>
              <a:rPr lang="ko-KR" altLang="en-US" dirty="0" smtClean="0"/>
              <a:t> 접근을 허용한다</a:t>
            </a:r>
            <a:r>
              <a:rPr lang="en-US" altLang="ko-KR" dirty="0"/>
              <a:t>.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78892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비누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25_TF78757031.potx" id="{FCFDAA4C-9095-4149-B887-24F0E9693C42}" vid="{F8EC76DB-02DA-4F08-8C49-2BD8794CD08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www.w3.org/XML/1998/namespace"/>
    <ds:schemaRef ds:uri="http://purl.org/dc/elements/1.1/"/>
    <ds:schemaRef ds:uri="http://purl.org/dc/terms/"/>
    <ds:schemaRef ds:uri="71af3243-3dd4-4a8d-8c0d-dd76da1f02a5"/>
    <ds:schemaRef ds:uri="http://schemas.microsoft.com/office/infopath/2007/PartnerControl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디자인</Template>
  <TotalTime>0</TotalTime>
  <Words>322</Words>
  <Application>Microsoft Office PowerPoint</Application>
  <PresentationFormat>와이드스크린</PresentationFormat>
  <Paragraphs>30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Calibri</vt:lpstr>
      <vt:lpstr>Century Gothic</vt:lpstr>
      <vt:lpstr>Garamond</vt:lpstr>
      <vt:lpstr>비누</vt:lpstr>
      <vt:lpstr>세마포어, 뮤텍스</vt:lpstr>
      <vt:lpstr>상호배제(Mutual Exclusion)</vt:lpstr>
      <vt:lpstr>뮤텍스</vt:lpstr>
      <vt:lpstr>세마포어 </vt:lpstr>
      <vt:lpstr>뮤택스와 세마포어의 차이점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2021-09-30T12:16:54Z</dcterms:created>
  <dcterms:modified xsi:type="dcterms:W3CDTF">2021-10-05T03:46:52Z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